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72" r:id="rId5"/>
    <p:sldId id="273" r:id="rId6"/>
    <p:sldId id="276" r:id="rId7"/>
    <p:sldId id="274" r:id="rId8"/>
  </p:sldIdLst>
  <p:sldSz cx="7772400" cy="10058400"/>
  <p:notesSz cx="6735763" cy="9866313"/>
  <p:defaultTextStyle>
    <a:defPPr rtl="0"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CC7"/>
    <a:srgbClr val="ADD0AF"/>
    <a:srgbClr val="F2D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206" autoAdjust="0"/>
  </p:normalViewPr>
  <p:slideViewPr>
    <p:cSldViewPr snapToGrid="0" showGuides="1">
      <p:cViewPr>
        <p:scale>
          <a:sx n="110" d="100"/>
          <a:sy n="110" d="100"/>
        </p:scale>
        <p:origin x="400" y="-9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20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>
            <a:extLst>
              <a:ext uri="{FF2B5EF4-FFF2-40B4-BE49-F238E27FC236}">
                <a16:creationId xmlns:a16="http://schemas.microsoft.com/office/drawing/2014/main" id="{155CDE60-E95F-4909-A156-72E2BC6F0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CC16F1C-7725-4C4D-9575-6B2B902721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F6D496-D8B9-4077-A295-CAF696F3E529}" type="datetime1">
              <a:rPr lang="nb-NO" smtClean="0"/>
              <a:t>31.08.2023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EEE2C83-2A2B-4870-B432-032AD2C9CC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048F310-2CF3-424C-B31A-C212CC43D6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FB8216-D1CD-4218-A6D3-1C9E8038CB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3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E52E8E-91E2-4916-AD24-79027FDA5B01}" type="datetime1">
              <a:rPr lang="nb-NO" smtClean="0"/>
              <a:t>31.08.2023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1233488"/>
            <a:ext cx="25701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AE94FEF-7CD6-44E4-9123-D40C136902E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4383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AE94FEF-7CD6-44E4-9123-D40C136902E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64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C597D6E-AB07-4848-92C4-AD5EA22B0D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2400" cy="100584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nb-NO" noProof="0"/>
              <a:t>Legg til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7200" y="2468880"/>
            <a:ext cx="6858000" cy="1325880"/>
          </a:xfrm>
        </p:spPr>
        <p:txBody>
          <a:bodyPr rtlCol="0" anchor="b">
            <a:no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30552" y="5907024"/>
            <a:ext cx="3502152" cy="36576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nb-NO" noProof="0"/>
              <a:t>Klikk for å legge til tekst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241FA91-13AC-4591-A66E-07DC8A842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9576" y="3867912"/>
            <a:ext cx="5413248" cy="1682496"/>
          </a:xfrm>
        </p:spPr>
        <p:txBody>
          <a:bodyPr rtlCol="0">
            <a:norm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F006D63F-344E-4E43-857E-019ED6D3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814816"/>
            <a:ext cx="6858000" cy="832104"/>
          </a:xfrm>
        </p:spPr>
        <p:txBody>
          <a:bodyPr rtlCol="0">
            <a:noAutofit/>
          </a:bodyPr>
          <a:lstStyle>
            <a:lvl1pPr algn="ctr">
              <a:lnSpc>
                <a:spcPts val="21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4236869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C597D6E-AB07-4848-92C4-AD5EA22B0D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2400" cy="10058400"/>
          </a:xfrm>
          <a:solidFill>
            <a:schemeClr val="tx2"/>
          </a:solidFill>
        </p:spPr>
        <p:txBody>
          <a:bodyPr rtlCol="0">
            <a:normAutofit/>
          </a:bodyPr>
          <a:lstStyle>
            <a:lvl1pPr algn="l">
              <a:defRPr sz="2000"/>
            </a:lvl1pPr>
          </a:lstStyle>
          <a:p>
            <a:pPr rtl="0"/>
            <a:r>
              <a:rPr lang="nb-NO" noProof="0"/>
              <a:t>Legg til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7200" y="996696"/>
            <a:ext cx="6858000" cy="1280160"/>
          </a:xfrm>
        </p:spPr>
        <p:txBody>
          <a:bodyPr rtlCol="0" anchor="b">
            <a:noAutofit/>
          </a:bodyPr>
          <a:lstStyle>
            <a:lvl1pPr algn="l">
              <a:defRPr sz="9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4197096"/>
            <a:ext cx="5486400" cy="402336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nb-NO" noProof="0"/>
              <a:t>Klikk for å legge til tekst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A4C315-6BC0-4353-8933-71CE75201C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313432"/>
            <a:ext cx="6858000" cy="1545336"/>
          </a:xfrm>
        </p:spPr>
        <p:txBody>
          <a:bodyPr rtlCol="0">
            <a:normAutofit/>
          </a:bodyPr>
          <a:lstStyle>
            <a:lvl1pPr algn="l">
              <a:lnSpc>
                <a:spcPts val="28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DFDEA4F-F05C-40A7-982B-4730BA5B5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897112"/>
            <a:ext cx="6812280" cy="832104"/>
          </a:xfrm>
        </p:spPr>
        <p:txBody>
          <a:bodyPr rtlCol="0"/>
          <a:lstStyle>
            <a:lvl1pPr algn="l">
              <a:defRPr sz="1600">
                <a:solidFill>
                  <a:schemeClr val="tx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29922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258F9B5-B148-4877-BE11-91F08168C0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772400" cy="50292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nb-NO" noProof="0"/>
              <a:t>Legg til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2BA62F-C25E-44A7-A531-61581F21D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5458968"/>
            <a:ext cx="6705600" cy="1261872"/>
          </a:xfrm>
        </p:spPr>
        <p:txBody>
          <a:bodyPr rtlCol="0"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4339032-B0DB-424E-A4B9-8F18CB8253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6784848"/>
            <a:ext cx="6705600" cy="1527048"/>
          </a:xfrm>
        </p:spPr>
        <p:txBody>
          <a:bodyPr rtlCol="0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legge til tekst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54546D20-E4BF-4968-86B7-6049ADCDF7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840" y="8604504"/>
            <a:ext cx="3474720" cy="402336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C07373AA-FD05-4AC0-9533-661934D7FE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9299448"/>
            <a:ext cx="6705600" cy="33832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b-NO" noProof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9507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 dirty="0"/>
              <a:t>Klikk for å redigere tekststiler</a:t>
            </a:r>
          </a:p>
        </p:txBody>
      </p:sp>
    </p:spTree>
    <p:extLst>
      <p:ext uri="{BB962C8B-B14F-4D97-AF65-F5344CB8AC3E}">
        <p14:creationId xmlns:p14="http://schemas.microsoft.com/office/powerpoint/2010/main" val="413646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8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4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4608" userDrawn="1">
          <p15:clr>
            <a:srgbClr val="F26B43"/>
          </p15:clr>
        </p15:guide>
        <p15:guide id="4" orient="horz" pos="3168" userDrawn="1">
          <p15:clr>
            <a:srgbClr val="F26B43"/>
          </p15:clr>
        </p15:guide>
        <p15:guide id="5" orient="horz" pos="6048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ngrid.lynge@stavanger.kommune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lassholder for bilde 31" descr="Illustrasjon av en jente i en gul regnjakke og regnstøvler som blir regnet på mens hun holder en paraply og ser opp mot den smilende solen. ">
            <a:extLst>
              <a:ext uri="{FF2B5EF4-FFF2-40B4-BE49-F238E27FC236}">
                <a16:creationId xmlns:a16="http://schemas.microsoft.com/office/drawing/2014/main" id="{AAFA14D5-83DE-4CA3-8B21-432604D189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7772400" cy="502920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9D2DAA0-1AFE-48F4-8A6E-7BEA53789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 dirty="0"/>
              <a:t>Periodeplan for persille - september 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F207A070-29B9-4A89-94AA-54B8145AC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nb-NO" dirty="0"/>
              <a:t>Vi har mange små som har startet på avdelingen og har hatt fullt fokus på trygg tilknytning og vennskap. Vi er blitt godt kjent og gleder oss til å gripe fatt våre daglige og ukentlige gjøremål. Barna er blitt rygge, har funnet hverandre og vi er nå klare for å gripe hverdagen. 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3430F30-04F6-47CC-94AC-260CC9AB36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3214" y="8604504"/>
            <a:ext cx="3943202" cy="69494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nb-NO" dirty="0">
                <a:highlight>
                  <a:srgbClr val="FF00FF"/>
                </a:highlight>
              </a:rPr>
              <a:t>Du får passordet til nettsiden av en av de ansatte på avdelingen</a:t>
            </a:r>
            <a:r>
              <a:rPr lang="nb-NO" dirty="0"/>
              <a:t>, her legges det ut bilder fra avdelingen.</a:t>
            </a:r>
          </a:p>
          <a:p>
            <a:pPr rtl="0"/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36F499-0454-4818-9B68-DBE668B834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9299447"/>
            <a:ext cx="6705600" cy="490011"/>
          </a:xfrm>
        </p:spPr>
        <p:txBody>
          <a:bodyPr rtlCol="0">
            <a:normAutofit fontScale="77500" lnSpcReduction="20000"/>
          </a:bodyPr>
          <a:lstStyle/>
          <a:p>
            <a:r>
              <a:rPr lang="nb-NO" dirty="0"/>
              <a:t>Mail kan sendes: </a:t>
            </a:r>
            <a:r>
              <a:rPr lang="nb-NO" dirty="0">
                <a:hlinkClick r:id="rId4"/>
              </a:rPr>
              <a:t>ingrid.lynge@stavanger.kommune.no</a:t>
            </a:r>
            <a:endParaRPr lang="nb-NO" dirty="0"/>
          </a:p>
          <a:p>
            <a:r>
              <a:rPr lang="nb-NO" dirty="0"/>
              <a:t>Telefonnummeret til Persille: 95151787</a:t>
            </a:r>
          </a:p>
          <a:p>
            <a:pPr rtl="0"/>
            <a:endParaRPr lang="nb-NO" dirty="0"/>
          </a:p>
          <a:p>
            <a:pPr rtl="0"/>
            <a:endParaRPr lang="nb-NO" dirty="0"/>
          </a:p>
          <a:p>
            <a:pPr rtl="0"/>
            <a:endParaRPr lang="nb-NO" dirty="0"/>
          </a:p>
          <a:p>
            <a:pPr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417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D7C116D6-FE1F-4ED7-8F39-4154508B24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82947"/>
            <a:ext cx="7772400" cy="5029200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5C3B36E-CC7A-4212-A71F-84AF77641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8664F668-9A81-4821-9D48-9F6DE5A027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14" y="7871126"/>
            <a:ext cx="7022403" cy="1199254"/>
          </a:xfrm>
        </p:spPr>
        <p:txBody>
          <a:bodyPr>
            <a:normAutofit/>
          </a:bodyPr>
          <a:lstStyle/>
          <a:p>
            <a:r>
              <a:rPr lang="nb-NO" dirty="0"/>
              <a:t>Barna må ha matpakker til alle måltider mandag og tirsdag. Husk matpakker til frokost og ettermiddag alle dager.  Onsdag, torsdag og fredag får barna lunsj her i barnehagen.</a:t>
            </a:r>
          </a:p>
        </p:txBody>
      </p:sp>
      <p:graphicFrame>
        <p:nvGraphicFramePr>
          <p:cNvPr id="17" name="Tabell 17">
            <a:extLst>
              <a:ext uri="{FF2B5EF4-FFF2-40B4-BE49-F238E27FC236}">
                <a16:creationId xmlns:a16="http://schemas.microsoft.com/office/drawing/2014/main" id="{5F7B8F40-D46A-4B00-8190-507D974B4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86899"/>
              </p:ext>
            </p:extLst>
          </p:nvPr>
        </p:nvGraphicFramePr>
        <p:xfrm>
          <a:off x="360314" y="415469"/>
          <a:ext cx="7186110" cy="690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886">
                  <a:extLst>
                    <a:ext uri="{9D8B030D-6E8A-4147-A177-3AD203B41FA5}">
                      <a16:colId xmlns:a16="http://schemas.microsoft.com/office/drawing/2014/main" val="258834991"/>
                    </a:ext>
                  </a:extLst>
                </a:gridCol>
                <a:gridCol w="1515566">
                  <a:extLst>
                    <a:ext uri="{9D8B030D-6E8A-4147-A177-3AD203B41FA5}">
                      <a16:colId xmlns:a16="http://schemas.microsoft.com/office/drawing/2014/main" val="3599130427"/>
                    </a:ext>
                  </a:extLst>
                </a:gridCol>
                <a:gridCol w="1315603">
                  <a:extLst>
                    <a:ext uri="{9D8B030D-6E8A-4147-A177-3AD203B41FA5}">
                      <a16:colId xmlns:a16="http://schemas.microsoft.com/office/drawing/2014/main" val="3275698751"/>
                    </a:ext>
                  </a:extLst>
                </a:gridCol>
                <a:gridCol w="1197685">
                  <a:extLst>
                    <a:ext uri="{9D8B030D-6E8A-4147-A177-3AD203B41FA5}">
                      <a16:colId xmlns:a16="http://schemas.microsoft.com/office/drawing/2014/main" val="2946954108"/>
                    </a:ext>
                  </a:extLst>
                </a:gridCol>
                <a:gridCol w="1115959">
                  <a:extLst>
                    <a:ext uri="{9D8B030D-6E8A-4147-A177-3AD203B41FA5}">
                      <a16:colId xmlns:a16="http://schemas.microsoft.com/office/drawing/2014/main" val="352493908"/>
                    </a:ext>
                  </a:extLst>
                </a:gridCol>
                <a:gridCol w="1279411">
                  <a:extLst>
                    <a:ext uri="{9D8B030D-6E8A-4147-A177-3AD203B41FA5}">
                      <a16:colId xmlns:a16="http://schemas.microsoft.com/office/drawing/2014/main" val="1083015466"/>
                    </a:ext>
                  </a:extLst>
                </a:gridCol>
              </a:tblGrid>
              <a:tr h="599645">
                <a:tc>
                  <a:txBody>
                    <a:bodyPr/>
                    <a:lstStyle/>
                    <a:p>
                      <a:r>
                        <a:rPr lang="nb-NO" dirty="0"/>
                        <a:t>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Fredag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696378"/>
                  </a:ext>
                </a:extLst>
              </a:tr>
              <a:tr h="1197050">
                <a:tc>
                  <a:txBody>
                    <a:bodyPr/>
                    <a:lstStyle/>
                    <a:p>
                      <a:r>
                        <a:rPr lang="nb-NO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 Vi ønsker Nytt barn velkommen til Persille</a:t>
                      </a:r>
                      <a:r>
                        <a:rPr lang="nb-NO" dirty="0">
                          <a:sym typeface="Wingdings" panose="05000000000000000000" pitchFamily="2" charset="2"/>
                        </a:rPr>
                        <a:t>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95977"/>
                  </a:ext>
                </a:extLst>
              </a:tr>
              <a:tr h="2494477">
                <a:tc>
                  <a:txBody>
                    <a:bodyPr/>
                    <a:lstStyle/>
                    <a:p>
                      <a:r>
                        <a:rPr lang="nb-NO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 </a:t>
                      </a:r>
                      <a:r>
                        <a:rPr lang="nb-NO" dirty="0" err="1"/>
                        <a:t>Turdag</a:t>
                      </a:r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 Grupper </a:t>
                      </a:r>
                      <a:r>
                        <a:rPr lang="nb-NO" dirty="0" err="1"/>
                        <a:t>påtvers</a:t>
                      </a:r>
                      <a:r>
                        <a:rPr lang="nb-NO" dirty="0"/>
                        <a:t> av  avdelingene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Møtedag og</a:t>
                      </a:r>
                    </a:p>
                    <a:p>
                      <a:r>
                        <a:rPr lang="nb-NO" dirty="0"/>
                        <a:t>Avdelings -</a:t>
                      </a:r>
                    </a:p>
                    <a:p>
                      <a:r>
                        <a:rPr lang="nb-NO" dirty="0"/>
                        <a:t>møter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</a:t>
                      </a:r>
                    </a:p>
                    <a:p>
                      <a:r>
                        <a:rPr lang="nb-NO" dirty="0"/>
                        <a:t>Grupper på avdelingen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Prosjekt: meg selv og vennskap.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Hipp </a:t>
                      </a:r>
                      <a:r>
                        <a:rPr lang="nb-NO" dirty="0" err="1"/>
                        <a:t>hipp</a:t>
                      </a:r>
                      <a:r>
                        <a:rPr lang="nb-NO" dirty="0"/>
                        <a:t> hurra for Magnus 4 år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 Miljødag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871739"/>
                  </a:ext>
                </a:extLst>
              </a:tr>
              <a:tr h="1567172">
                <a:tc>
                  <a:txBody>
                    <a:bodyPr/>
                    <a:lstStyle/>
                    <a:p>
                      <a:r>
                        <a:rPr lang="nb-NO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13 Foreldremøte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14</a:t>
                      </a:r>
                    </a:p>
                    <a:p>
                      <a:r>
                        <a:rPr lang="nb-NO" dirty="0"/>
                        <a:t>Hipp hipp hurra for Amanda </a:t>
                      </a:r>
                    </a:p>
                    <a:p>
                      <a:r>
                        <a:rPr lang="nb-NO" dirty="0"/>
                        <a:t>3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15</a:t>
                      </a:r>
                    </a:p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892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nb-NO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10357"/>
                  </a:ext>
                </a:extLst>
              </a:tr>
              <a:tr h="428263">
                <a:tc>
                  <a:txBody>
                    <a:bodyPr/>
                    <a:lstStyle/>
                    <a:p>
                      <a:r>
                        <a:rPr lang="nb-NO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130292"/>
                  </a:ext>
                </a:extLst>
              </a:tr>
            </a:tbl>
          </a:graphicData>
        </a:graphic>
      </p:graphicFrame>
      <p:sp>
        <p:nvSpPr>
          <p:cNvPr id="19" name="Pil: ned 18">
            <a:extLst>
              <a:ext uri="{FF2B5EF4-FFF2-40B4-BE49-F238E27FC236}">
                <a16:creationId xmlns:a16="http://schemas.microsoft.com/office/drawing/2014/main" id="{90505CBB-5F1E-41FE-800C-592717E425BB}"/>
              </a:ext>
            </a:extLst>
          </p:cNvPr>
          <p:cNvSpPr/>
          <p:nvPr/>
        </p:nvSpPr>
        <p:spPr>
          <a:xfrm>
            <a:off x="3606052" y="3423264"/>
            <a:ext cx="290456" cy="3642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il: ned 19">
            <a:extLst>
              <a:ext uri="{FF2B5EF4-FFF2-40B4-BE49-F238E27FC236}">
                <a16:creationId xmlns:a16="http://schemas.microsoft.com/office/drawing/2014/main" id="{4451AA07-441A-42E7-8E95-DFA58A3F5CAE}"/>
              </a:ext>
            </a:extLst>
          </p:cNvPr>
          <p:cNvSpPr/>
          <p:nvPr/>
        </p:nvSpPr>
        <p:spPr>
          <a:xfrm>
            <a:off x="4927299" y="3414120"/>
            <a:ext cx="290456" cy="3660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Pil: ned 20">
            <a:extLst>
              <a:ext uri="{FF2B5EF4-FFF2-40B4-BE49-F238E27FC236}">
                <a16:creationId xmlns:a16="http://schemas.microsoft.com/office/drawing/2014/main" id="{07048336-BB0A-44D5-AC52-D911048B2CAD}"/>
              </a:ext>
            </a:extLst>
          </p:cNvPr>
          <p:cNvSpPr/>
          <p:nvPr/>
        </p:nvSpPr>
        <p:spPr>
          <a:xfrm>
            <a:off x="6182851" y="3441554"/>
            <a:ext cx="290456" cy="3660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Pil: ned 21">
            <a:extLst>
              <a:ext uri="{FF2B5EF4-FFF2-40B4-BE49-F238E27FC236}">
                <a16:creationId xmlns:a16="http://schemas.microsoft.com/office/drawing/2014/main" id="{BD765358-871B-45D6-8558-5D96C2F5085B}"/>
              </a:ext>
            </a:extLst>
          </p:cNvPr>
          <p:cNvSpPr/>
          <p:nvPr/>
        </p:nvSpPr>
        <p:spPr>
          <a:xfrm>
            <a:off x="7342094" y="3441553"/>
            <a:ext cx="290456" cy="3660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il: ned 22">
            <a:extLst>
              <a:ext uri="{FF2B5EF4-FFF2-40B4-BE49-F238E27FC236}">
                <a16:creationId xmlns:a16="http://schemas.microsoft.com/office/drawing/2014/main" id="{DB0563D0-BE02-4DBC-8DAA-AEB367132608}"/>
              </a:ext>
            </a:extLst>
          </p:cNvPr>
          <p:cNvSpPr/>
          <p:nvPr/>
        </p:nvSpPr>
        <p:spPr>
          <a:xfrm>
            <a:off x="2069726" y="3441553"/>
            <a:ext cx="290456" cy="3642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915AE714-8D92-4A4F-BC8C-03569BDE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41" y="4294097"/>
            <a:ext cx="428091" cy="448348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2A6F21CB-6BD1-44D0-9CF2-506ED2755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086" y="5806259"/>
            <a:ext cx="408646" cy="3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5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plante, grønn, utendørs, brokkoli&#10;&#10;Automatisk generert beskrivelse">
            <a:extLst>
              <a:ext uri="{FF2B5EF4-FFF2-40B4-BE49-F238E27FC236}">
                <a16:creationId xmlns:a16="http://schemas.microsoft.com/office/drawing/2014/main" id="{040405EC-2479-4E41-A47C-554A7196E0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32" r="9432"/>
          <a:stretch>
            <a:fillRect/>
          </a:stretch>
        </p:blipFill>
        <p:spPr/>
      </p:pic>
      <p:sp>
        <p:nvSpPr>
          <p:cNvPr id="4" name="Undertittel 3">
            <a:extLst>
              <a:ext uri="{FF2B5EF4-FFF2-40B4-BE49-F238E27FC236}">
                <a16:creationId xmlns:a16="http://schemas.microsoft.com/office/drawing/2014/main" id="{316A0273-996D-4501-B1CC-1666121E3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154" y="5335793"/>
            <a:ext cx="6668845" cy="4152452"/>
          </a:xfrm>
        </p:spPr>
        <p:txBody>
          <a:bodyPr/>
          <a:lstStyle/>
          <a:p>
            <a:r>
              <a:rPr lang="nb-NO" dirty="0"/>
              <a:t>Dagsrytmen på persille</a:t>
            </a:r>
          </a:p>
          <a:p>
            <a:endParaRPr lang="nb-NO" dirty="0"/>
          </a:p>
          <a:p>
            <a:pPr algn="l"/>
            <a:r>
              <a:rPr lang="nb-NO" dirty="0"/>
              <a:t>07.15 Barnehagen åpner – rolig lek</a:t>
            </a:r>
          </a:p>
          <a:p>
            <a:pPr algn="l"/>
            <a:r>
              <a:rPr lang="nb-NO" dirty="0"/>
              <a:t>08.00 – 08.30 Vi spiser frokost</a:t>
            </a:r>
          </a:p>
          <a:p>
            <a:pPr algn="l"/>
            <a:r>
              <a:rPr lang="nb-NO" dirty="0"/>
              <a:t>08.30 Lek</a:t>
            </a:r>
          </a:p>
          <a:p>
            <a:pPr algn="l"/>
            <a:r>
              <a:rPr lang="nb-NO" dirty="0"/>
              <a:t>09.15 </a:t>
            </a:r>
            <a:r>
              <a:rPr lang="nb-NO" sz="1800" dirty="0"/>
              <a:t>Vi gjør klar til dagens aktivitet, ryddetid og påkledning</a:t>
            </a:r>
          </a:p>
          <a:p>
            <a:pPr algn="l"/>
            <a:r>
              <a:rPr lang="nb-NO" dirty="0"/>
              <a:t>09.30 Tur/ grupper/ utelek/ prosjekt/ miljøarbeid</a:t>
            </a:r>
          </a:p>
          <a:p>
            <a:pPr algn="l"/>
            <a:r>
              <a:rPr lang="nb-NO" dirty="0"/>
              <a:t>11.00 Lunsj</a:t>
            </a:r>
          </a:p>
          <a:p>
            <a:pPr algn="l"/>
            <a:r>
              <a:rPr lang="nb-NO" dirty="0"/>
              <a:t>12.00 Utelek</a:t>
            </a:r>
          </a:p>
          <a:p>
            <a:pPr algn="l"/>
            <a:r>
              <a:rPr lang="nb-NO" dirty="0"/>
              <a:t>14.00 Fruktmåltid</a:t>
            </a:r>
          </a:p>
          <a:p>
            <a:pPr algn="l"/>
            <a:r>
              <a:rPr lang="nb-NO" dirty="0"/>
              <a:t>14.30 Ute/ </a:t>
            </a:r>
            <a:r>
              <a:rPr lang="nb-NO" dirty="0" err="1"/>
              <a:t>innelek</a:t>
            </a:r>
            <a:endParaRPr lang="nb-NO" dirty="0"/>
          </a:p>
          <a:p>
            <a:pPr algn="l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947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holder, liten, del, oransje&#10;&#10;Automatisk generert beskrivelse">
            <a:extLst>
              <a:ext uri="{FF2B5EF4-FFF2-40B4-BE49-F238E27FC236}">
                <a16:creationId xmlns:a16="http://schemas.microsoft.com/office/drawing/2014/main" id="{74D04125-6C00-42EB-9F16-C18E1624A3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735" b="25735"/>
          <a:stretch>
            <a:fillRect/>
          </a:stretch>
        </p:blipFill>
        <p:spPr>
          <a:xfrm>
            <a:off x="0" y="-74613"/>
            <a:ext cx="7772400" cy="5029201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088B2F06-371F-45F9-877C-469445E45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67275"/>
            <a:ext cx="6705600" cy="2625134"/>
          </a:xfrm>
        </p:spPr>
        <p:txBody>
          <a:bodyPr/>
          <a:lstStyle/>
          <a:p>
            <a:r>
              <a:rPr lang="nb-NO" sz="1600" b="0" dirty="0">
                <a:latin typeface="Calibri" panose="020F0502020204030204" pitchFamily="34" charset="0"/>
                <a:cs typeface="Calibri" panose="020F0502020204030204" pitchFamily="34" charset="0"/>
              </a:rPr>
              <a:t>Avdelingen skal på vår første tur og går til kolonihagen rett over veien fra barnehagen, og til nærmeste lekeplass. Vi arbeider oss inn som gruppe, og det å gå tur sammen hvor vi skal holde sammen to og to og følge ekstra med krever øvelse og da er det fint med små utflukter nå i starten. Etter hvert vil vi gå lengre på tur. Det er og fint med fellesopplevelser, i kolonihagen er det frukter, bær og insekter som arbeidet flittig</a:t>
            </a:r>
            <a:r>
              <a:rPr lang="nb-NO" sz="16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Allerede ser vi at gruppen har funnet en ro og trives sammen. Vi har brukt mye tid til å bli vant til rutiner, finne ut av lekekroker, bygge nye vennskap og nære relasjoner mellom voksne og barn og barn – barn. Vi har startet meg selv og kroppen min, og vennskapsprosjekt, det er noe vi arbeider med gjennom året, og spesielt nå i starten. </a:t>
            </a:r>
            <a:endParaRPr lang="nb-NO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093324FD-8043-4A64-8738-FE02A1C2D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7721278"/>
            <a:ext cx="6705600" cy="18535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Som dere ser starter vi med mer aktiviteter nå i september. Det vil være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turdag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på mandagene, grupper på tirsdagene, onsdag er gruppedag og møtedag , torsdagene vil vi arbeide med prosjekt og fredagen er miljødag hvor vi skal ha ekstra fokus på temaet vennskap, samtidig som vi gjør ukentlig rengjøring.</a:t>
            </a:r>
          </a:p>
          <a:p>
            <a:pPr>
              <a:lnSpc>
                <a:spcPct val="100000"/>
              </a:lnSpc>
            </a:pP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Det er fint om dere sjekker barnas utstyr ofte, slik at de har solkrem,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caps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, shorts, t skjorte til varme dager, og varmere klær til kaldere og våte dager. Været nå om høsten er varierende, og kan skifte raskt.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Om vi er heldige og får flere varme og solrike dager vil vi at barna skal være smurt før de kommer i barnehagen.</a:t>
            </a:r>
          </a:p>
          <a:p>
            <a:pPr>
              <a:lnSpc>
                <a:spcPct val="100000"/>
              </a:lnSpc>
            </a:pP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9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ayca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B4AE"/>
      </a:accent1>
      <a:accent2>
        <a:srgbClr val="FFE277"/>
      </a:accent2>
      <a:accent3>
        <a:srgbClr val="FFB367"/>
      </a:accent3>
      <a:accent4>
        <a:srgbClr val="FFC000"/>
      </a:accent4>
      <a:accent5>
        <a:srgbClr val="FFE2BC"/>
      </a:accent5>
      <a:accent6>
        <a:srgbClr val="5B9BD5"/>
      </a:accent6>
      <a:hlink>
        <a:srgbClr val="0563C1"/>
      </a:hlink>
      <a:folHlink>
        <a:srgbClr val="954F72"/>
      </a:folHlink>
    </a:clrScheme>
    <a:fontScheme name="Custom 11">
      <a:majorFont>
        <a:latin typeface="The Serif Hand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5139375_TF33628850_Win32" id="{1484559A-63EA-48EC-8871-C124FEEE55B5}" vid="{6BA444CA-C597-4034-B487-BC39498677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7DB2A-620B-44CB-8C18-BFFD0CC812CF}">
  <ds:schemaRefs>
    <ds:schemaRef ds:uri="http://schemas.microsoft.com/office/infopath/2007/PartnerControls"/>
    <ds:schemaRef ds:uri="16c05727-aa75-4e4a-9b5f-8a80a1165891"/>
    <ds:schemaRef ds:uri="http://purl.org/dc/terms/"/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212A65-3456-48D2-939C-4E06F6ABB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5E6E8B-FEB3-47D0-9A75-3A7DCD5CCE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Flygeblad for barnehage</Template>
  <TotalTime>0</TotalTime>
  <Words>546</Words>
  <Application>Microsoft Office PowerPoint</Application>
  <PresentationFormat>Egendefinert</PresentationFormat>
  <Paragraphs>70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Calibri</vt:lpstr>
      <vt:lpstr>The Serif Hand Black</vt:lpstr>
      <vt:lpstr>Wingdings</vt:lpstr>
      <vt:lpstr>Office-tema</vt:lpstr>
      <vt:lpstr>Periodeplan for persille - september </vt:lpstr>
      <vt:lpstr>PowerPoint-presentasjon</vt:lpstr>
      <vt:lpstr>PowerPoint-presentasjon</vt:lpstr>
      <vt:lpstr>Avdelingen skal på vår første tur og går til kolonihagen rett over veien fra barnehagen, og til nærmeste lekeplass. Vi arbeider oss inn som gruppe, og det å gå tur sammen hvor vi skal holde sammen to og to og følge ekstra med krever øvelse og da er det fint med små utflukter nå i starten. Etter hvert vil vi gå lengre på tur. Det er og fint med fellesopplevelser, i kolonihagen er det frukter, bær og insekter som arbeidet flittig Allerede ser vi at gruppen har funnet en ro og trives sammen. Vi har brukt mye tid til å bli vant til rutiner, finne ut av lekekroker, bygge nye vennskap og nære relasjoner mellom voksne og barn og barn – barn. Vi har startet meg selv og kroppen min, og vennskapsprosjekt, det er noe vi arbeider med gjennom året, og spesielt nå i starten.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2020-08-30T07:48:59Z</dcterms:created>
  <dcterms:modified xsi:type="dcterms:W3CDTF">2023-08-31T10:17:27Z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